
<file path=[Content_Types].xml><?xml version="1.0" encoding="utf-8"?>
<Types xmlns="http://schemas.openxmlformats.org/package/2006/content-types">
  <Default Extension="xml" ContentType="application/xml"/>
  <Default Extension="mov" ContentType="video/unknown"/>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57" r:id="rId4"/>
    <p:sldId id="263" r:id="rId5"/>
    <p:sldId id="258" r:id="rId6"/>
    <p:sldId id="259" r:id="rId7"/>
    <p:sldId id="261" r:id="rId8"/>
    <p:sldId id="262"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99" d="100"/>
          <a:sy n="99" d="100"/>
        </p:scale>
        <p:origin x="-440"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printerSettings" Target="printerSettings/printerSettings1.bin"/></Relationships>
</file>

<file path=ppt/media/image1.png>
</file>

<file path=ppt/media/image2.png>
</file>

<file path=ppt/media/image3.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9/15/18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9/15/18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9/15/18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9/15/18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9/15/18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9/15/18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9/15/18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9/15/18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9/15/18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9/15/18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9/15/18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dirty="0"/>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9/15/18</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mov"/><Relationship Id="rId2" Type="http://schemas.openxmlformats.org/officeDocument/2006/relationships/video" Target="../media/media1.mov"/></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4699000"/>
            <a:ext cx="6400800" cy="939800"/>
          </a:xfrm>
        </p:spPr>
        <p:txBody>
          <a:bodyPr/>
          <a:lstStyle/>
          <a:p>
            <a:r>
              <a:rPr lang="en-US" dirty="0" smtClean="0"/>
              <a:t>Blockchain Protected!</a:t>
            </a:r>
            <a:endParaRPr lang="en-US" dirty="0"/>
          </a:p>
        </p:txBody>
      </p:sp>
      <p:sp>
        <p:nvSpPr>
          <p:cNvPr id="6" name="TextBox 5"/>
          <p:cNvSpPr txBox="1"/>
          <p:nvPr/>
        </p:nvSpPr>
        <p:spPr>
          <a:xfrm>
            <a:off x="2971800" y="832928"/>
            <a:ext cx="3187700" cy="830997"/>
          </a:xfrm>
          <a:prstGeom prst="rect">
            <a:avLst/>
          </a:prstGeom>
          <a:noFill/>
        </p:spPr>
        <p:txBody>
          <a:bodyPr wrap="square" rtlCol="0">
            <a:spAutoFit/>
          </a:bodyPr>
          <a:lstStyle/>
          <a:p>
            <a:pPr algn="ctr"/>
            <a:r>
              <a:rPr lang="en-US" sz="4800" dirty="0" smtClean="0"/>
              <a:t>BikeDeed</a:t>
            </a:r>
            <a:endParaRPr lang="en-US" sz="4800" dirty="0"/>
          </a:p>
        </p:txBody>
      </p:sp>
      <p:pic>
        <p:nvPicPr>
          <p:cNvPr id="11" name="Picture 10" descr="Screen Shot 2018-08-29 at 8.39.04 P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183954" y="2510258"/>
            <a:ext cx="2669716" cy="1276094"/>
          </a:xfrm>
          <a:prstGeom prst="rect">
            <a:avLst/>
          </a:prstGeom>
        </p:spPr>
      </p:pic>
    </p:spTree>
    <p:extLst>
      <p:ext uri="{BB962C8B-B14F-4D97-AF65-F5344CB8AC3E}">
        <p14:creationId xmlns:p14="http://schemas.microsoft.com/office/powerpoint/2010/main" val="3017695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Problem</a:t>
            </a:r>
            <a:endParaRPr lang="en-US" dirty="0"/>
          </a:p>
        </p:txBody>
      </p:sp>
      <p:sp>
        <p:nvSpPr>
          <p:cNvPr id="3" name="Content Placeholder 2"/>
          <p:cNvSpPr>
            <a:spLocks noGrp="1"/>
          </p:cNvSpPr>
          <p:nvPr>
            <p:ph idx="1"/>
          </p:nvPr>
        </p:nvSpPr>
        <p:spPr/>
        <p:txBody>
          <a:bodyPr/>
          <a:lstStyle/>
          <a:p>
            <a:pPr marL="400050" lvl="1" indent="0">
              <a:buNone/>
            </a:pPr>
            <a:endParaRPr lang="en-US" sz="3200" dirty="0" smtClean="0"/>
          </a:p>
          <a:p>
            <a:pPr marL="400050" lvl="1" indent="0">
              <a:buNone/>
            </a:pPr>
            <a:r>
              <a:rPr lang="en-US" sz="3200" dirty="0" smtClean="0"/>
              <a:t>There is currently no Universal, Trusted, Borderless, Decentralized repository for the registration, transfer and tracking of ownership for bicycles.</a:t>
            </a:r>
          </a:p>
          <a:p>
            <a:pPr marL="400050" lvl="1" indent="0">
              <a:buNone/>
            </a:pPr>
            <a:endParaRPr lang="en-US" sz="3200" dirty="0"/>
          </a:p>
          <a:p>
            <a:pPr marL="400050" lvl="1" indent="0" algn="ctr">
              <a:buNone/>
            </a:pPr>
            <a:r>
              <a:rPr lang="en-US" sz="3200" dirty="0" smtClean="0"/>
              <a:t>So, why should I care?</a:t>
            </a:r>
          </a:p>
          <a:p>
            <a:pPr marL="0" indent="0">
              <a:buNone/>
            </a:pPr>
            <a:endParaRPr lang="en-US" sz="2400" dirty="0" smtClean="0"/>
          </a:p>
        </p:txBody>
      </p:sp>
    </p:spTree>
    <p:extLst>
      <p:ext uri="{BB962C8B-B14F-4D97-AF65-F5344CB8AC3E}">
        <p14:creationId xmlns:p14="http://schemas.microsoft.com/office/powerpoint/2010/main" val="3502717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Numbers</a:t>
            </a:r>
            <a:endParaRPr lang="en-US" dirty="0"/>
          </a:p>
        </p:txBody>
      </p:sp>
      <p:sp>
        <p:nvSpPr>
          <p:cNvPr id="3" name="Content Placeholder 2"/>
          <p:cNvSpPr>
            <a:spLocks noGrp="1"/>
          </p:cNvSpPr>
          <p:nvPr>
            <p:ph idx="1"/>
          </p:nvPr>
        </p:nvSpPr>
        <p:spPr/>
        <p:txBody>
          <a:bodyPr>
            <a:normAutofit lnSpcReduction="10000"/>
          </a:bodyPr>
          <a:lstStyle/>
          <a:p>
            <a:r>
              <a:rPr lang="en-US" dirty="0" smtClean="0"/>
              <a:t>Two Billion</a:t>
            </a:r>
          </a:p>
          <a:p>
            <a:pPr marL="0" indent="0">
              <a:buNone/>
            </a:pPr>
            <a:r>
              <a:rPr lang="en-US" dirty="0"/>
              <a:t> </a:t>
            </a:r>
            <a:r>
              <a:rPr lang="en-US" sz="2400" dirty="0" smtClean="0"/>
              <a:t>Number of bicycles in use around the world.</a:t>
            </a:r>
            <a:endParaRPr lang="en-US" dirty="0" smtClean="0"/>
          </a:p>
          <a:p>
            <a:r>
              <a:rPr lang="en-US" dirty="0" smtClean="0"/>
              <a:t>One Hundred Million</a:t>
            </a:r>
          </a:p>
          <a:p>
            <a:pPr marL="0" indent="0">
              <a:buNone/>
            </a:pPr>
            <a:r>
              <a:rPr lang="en-US" dirty="0" smtClean="0"/>
              <a:t> </a:t>
            </a:r>
            <a:r>
              <a:rPr lang="en-US" sz="2400" dirty="0" smtClean="0"/>
              <a:t>The number of new bicycles manufactured worldwide each year.  </a:t>
            </a:r>
          </a:p>
          <a:p>
            <a:r>
              <a:rPr lang="en-US" dirty="0" smtClean="0"/>
              <a:t>One and a Half Million</a:t>
            </a:r>
          </a:p>
          <a:p>
            <a:pPr marL="0" indent="0">
              <a:buNone/>
            </a:pPr>
            <a:r>
              <a:rPr lang="en-US" sz="2200" dirty="0" smtClean="0"/>
              <a:t> Number of bicycles stolen each year in the U.S.</a:t>
            </a:r>
          </a:p>
          <a:p>
            <a:r>
              <a:rPr lang="en-US" dirty="0" smtClean="0"/>
              <a:t>Zero</a:t>
            </a:r>
          </a:p>
          <a:p>
            <a:pPr marL="0" indent="0">
              <a:buNone/>
            </a:pPr>
            <a:r>
              <a:rPr lang="en-US" dirty="0" smtClean="0"/>
              <a:t> </a:t>
            </a:r>
            <a:r>
              <a:rPr lang="en-US" sz="2400" dirty="0" smtClean="0"/>
              <a:t>The number of bicycles currently registered on the Blockchain.</a:t>
            </a:r>
          </a:p>
          <a:p>
            <a:pPr marL="0" indent="0">
              <a:buNone/>
            </a:pPr>
            <a:endParaRPr lang="en-US" dirty="0"/>
          </a:p>
        </p:txBody>
      </p:sp>
    </p:spTree>
    <p:extLst>
      <p:ext uri="{BB962C8B-B14F-4D97-AF65-F5344CB8AC3E}">
        <p14:creationId xmlns:p14="http://schemas.microsoft.com/office/powerpoint/2010/main" val="3928150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Pitch</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Getting the average person to see beyond the hype of tokens, Blockchain and ICOs is a difficult task.  People need to be exposed to real-world applications that are based on concepts they already understand before they will be open to the ideas that make Decentralization so exciting and revolutionary.  That was the primary motivation for creating BikeDeed.</a:t>
            </a:r>
          </a:p>
          <a:p>
            <a:pPr marL="0" indent="0">
              <a:buNone/>
            </a:pPr>
            <a:endParaRPr lang="en-US" sz="2400" dirty="0" smtClean="0"/>
          </a:p>
          <a:p>
            <a:pPr marL="0" indent="0">
              <a:buNone/>
            </a:pPr>
            <a:r>
              <a:rPr lang="en-US" sz="2400" dirty="0" smtClean="0"/>
              <a:t>The gigantic market of bicycle ownership represents a unique opportunity to bring a significant portion of the world’s population into the Blockchain ecosystem, leading to further opportunities of exposing them to a myriad of other products.</a:t>
            </a:r>
            <a:endParaRPr lang="en-US" sz="2400" dirty="0"/>
          </a:p>
        </p:txBody>
      </p:sp>
    </p:spTree>
    <p:extLst>
      <p:ext uri="{BB962C8B-B14F-4D97-AF65-F5344CB8AC3E}">
        <p14:creationId xmlns:p14="http://schemas.microsoft.com/office/powerpoint/2010/main" val="3289343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Opportunity </a:t>
            </a:r>
            <a:endParaRPr lang="en-US" dirty="0"/>
          </a:p>
        </p:txBody>
      </p:sp>
      <p:sp>
        <p:nvSpPr>
          <p:cNvPr id="3" name="Content Placeholder 2"/>
          <p:cNvSpPr>
            <a:spLocks noGrp="1"/>
          </p:cNvSpPr>
          <p:nvPr>
            <p:ph idx="1"/>
          </p:nvPr>
        </p:nvSpPr>
        <p:spPr>
          <a:xfrm>
            <a:off x="457200" y="1295596"/>
            <a:ext cx="8229600" cy="4830567"/>
          </a:xfrm>
        </p:spPr>
        <p:txBody>
          <a:bodyPr>
            <a:normAutofit lnSpcReduction="10000"/>
          </a:bodyPr>
          <a:lstStyle/>
          <a:p>
            <a:pPr marL="0" lvl="1" indent="0">
              <a:buNone/>
            </a:pPr>
            <a:r>
              <a:rPr lang="en-US" sz="3200" dirty="0" smtClean="0"/>
              <a:t>A Universal, Trusted</a:t>
            </a:r>
            <a:r>
              <a:rPr lang="en-US" sz="3200" dirty="0"/>
              <a:t>, Borderless, Decentralized, </a:t>
            </a:r>
            <a:r>
              <a:rPr lang="en-US" sz="3200" dirty="0" smtClean="0"/>
              <a:t> </a:t>
            </a:r>
            <a:r>
              <a:rPr lang="en-US" sz="3200" dirty="0"/>
              <a:t>repository for the registration, </a:t>
            </a:r>
            <a:r>
              <a:rPr lang="en-US" sz="3200" dirty="0" smtClean="0"/>
              <a:t>transfer </a:t>
            </a:r>
            <a:r>
              <a:rPr lang="en-US" sz="3200" dirty="0"/>
              <a:t>and </a:t>
            </a:r>
            <a:r>
              <a:rPr lang="en-US" sz="3200" dirty="0" smtClean="0"/>
              <a:t>tracking of ownership for bicycles.</a:t>
            </a:r>
          </a:p>
          <a:p>
            <a:pPr marL="0" lvl="1" indent="0">
              <a:buNone/>
            </a:pPr>
            <a:endParaRPr lang="en-US" dirty="0"/>
          </a:p>
          <a:p>
            <a:pPr marL="400050" lvl="1" indent="0">
              <a:buNone/>
            </a:pPr>
            <a:r>
              <a:rPr lang="en-US" sz="2000" dirty="0" smtClean="0"/>
              <a:t>Each bicycle is labeled with a QR Code and registered on the Blockchain before it leaves the factory.  When the bike is shipped to a wholesaler, the bike deed is  transferred to that party.  When the bike is shipped to the local bike shop for retail sale, the deed is transferred to the local bike shop.  When the bike is sold to an individual, the deed is transferred to the individual owner.</a:t>
            </a:r>
          </a:p>
          <a:p>
            <a:pPr marL="400050" lvl="1" indent="0">
              <a:buNone/>
            </a:pPr>
            <a:r>
              <a:rPr lang="en-US" sz="2000" dirty="0" smtClean="0"/>
              <a:t>During every stage of a bicycle’s life, the owner can use the mobile app to easily prove that he/she is the owner by scanning the QR code on the bike.</a:t>
            </a:r>
            <a:endParaRPr lang="en-US" sz="2000" dirty="0"/>
          </a:p>
        </p:txBody>
      </p:sp>
    </p:spTree>
    <p:extLst>
      <p:ext uri="{BB962C8B-B14F-4D97-AF65-F5344CB8AC3E}">
        <p14:creationId xmlns:p14="http://schemas.microsoft.com/office/powerpoint/2010/main" val="665227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30 Second Demo</a:t>
            </a:r>
            <a:endParaRPr lang="en-US" dirty="0"/>
          </a:p>
        </p:txBody>
      </p:sp>
      <p:pic>
        <p:nvPicPr>
          <p:cNvPr id="8" name="proveitbikedeed480.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600200"/>
            <a:ext cx="8045450" cy="4525963"/>
          </a:xfrm>
        </p:spPr>
      </p:pic>
    </p:spTree>
    <p:extLst>
      <p:ext uri="{BB962C8B-B14F-4D97-AF65-F5344CB8AC3E}">
        <p14:creationId xmlns:p14="http://schemas.microsoft.com/office/powerpoint/2010/main" val="2931704861"/>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Features</a:t>
            </a:r>
            <a:endParaRPr lang="en-US" dirty="0"/>
          </a:p>
        </p:txBody>
      </p:sp>
      <p:pic>
        <p:nvPicPr>
          <p:cNvPr id="8" name="Content Placeholder 7" descr="scan_mobile1.PNG"/>
          <p:cNvPicPr>
            <a:picLocks noGrp="1" noChangeAspect="1"/>
          </p:cNvPicPr>
          <p:nvPr>
            <p:ph idx="1"/>
          </p:nvPr>
        </p:nvPicPr>
        <p:blipFill rotWithShape="1">
          <a:blip r:embed="rId2" cstate="screen">
            <a:extLst>
              <a:ext uri="{28A0092B-C50C-407E-A947-70E740481C1C}">
                <a14:useLocalDpi xmlns:a14="http://schemas.microsoft.com/office/drawing/2010/main"/>
              </a:ext>
            </a:extLst>
          </a:blip>
          <a:srcRect l="-111375" r="-111375"/>
          <a:stretch/>
        </p:blipFill>
        <p:spPr>
          <a:xfrm>
            <a:off x="-2198688" y="1600200"/>
            <a:ext cx="8229601" cy="4525963"/>
          </a:xfrm>
        </p:spPr>
      </p:pic>
      <p:sp>
        <p:nvSpPr>
          <p:cNvPr id="9" name="TextBox 8"/>
          <p:cNvSpPr txBox="1"/>
          <p:nvPr/>
        </p:nvSpPr>
        <p:spPr>
          <a:xfrm>
            <a:off x="3758951" y="1636865"/>
            <a:ext cx="5029039" cy="4093428"/>
          </a:xfrm>
          <a:prstGeom prst="rect">
            <a:avLst/>
          </a:prstGeom>
          <a:noFill/>
        </p:spPr>
        <p:txBody>
          <a:bodyPr wrap="square" rtlCol="0">
            <a:spAutoFit/>
          </a:bodyPr>
          <a:lstStyle/>
          <a:p>
            <a:endParaRPr lang="en-US" sz="3200" dirty="0" smtClean="0"/>
          </a:p>
          <a:p>
            <a:pPr marL="285750" indent="-285750">
              <a:buFont typeface="Arial"/>
              <a:buChar char="•"/>
            </a:pPr>
            <a:endParaRPr lang="en-US" dirty="0" smtClean="0"/>
          </a:p>
          <a:p>
            <a:pPr marL="342900" indent="-342900">
              <a:buFont typeface="Arial"/>
              <a:buChar char="•"/>
            </a:pPr>
            <a:r>
              <a:rPr lang="en-US" sz="2400" dirty="0" smtClean="0"/>
              <a:t>Proof of Ownership.</a:t>
            </a:r>
            <a:endParaRPr lang="en-US" sz="2400" dirty="0"/>
          </a:p>
          <a:p>
            <a:pPr marL="342900" indent="-342900">
              <a:buFont typeface="Arial"/>
              <a:buChar char="•"/>
            </a:pPr>
            <a:r>
              <a:rPr lang="en-US" sz="2400" dirty="0" smtClean="0"/>
              <a:t>List/Search Bikes and Owners.</a:t>
            </a:r>
          </a:p>
          <a:p>
            <a:pPr marL="285750" indent="-285750">
              <a:buFont typeface="Arial"/>
              <a:buChar char="•"/>
            </a:pPr>
            <a:r>
              <a:rPr lang="en-US" sz="2400" dirty="0" smtClean="0"/>
              <a:t>Track Bike Supply Chain.</a:t>
            </a:r>
          </a:p>
          <a:p>
            <a:pPr marL="285750" indent="-285750">
              <a:buFont typeface="Arial"/>
              <a:buChar char="•"/>
            </a:pPr>
            <a:r>
              <a:rPr lang="en-US" sz="2400" dirty="0" smtClean="0"/>
              <a:t>Track Bike Maintenance.</a:t>
            </a:r>
          </a:p>
          <a:p>
            <a:pPr marL="285750" indent="-285750">
              <a:buFont typeface="Arial"/>
              <a:buChar char="•"/>
            </a:pPr>
            <a:r>
              <a:rPr lang="en-US" sz="2400" dirty="0" smtClean="0"/>
              <a:t>Theft/Recovery and Law Enforcement.</a:t>
            </a:r>
          </a:p>
          <a:p>
            <a:pPr marL="285750" indent="-285750">
              <a:buFont typeface="Arial"/>
              <a:buChar char="•"/>
            </a:pPr>
            <a:r>
              <a:rPr lang="en-US" sz="2400" dirty="0" smtClean="0"/>
              <a:t>QR Codes.</a:t>
            </a:r>
            <a:endParaRPr lang="en-US" sz="2400" dirty="0" smtClean="0"/>
          </a:p>
          <a:p>
            <a:pPr marL="285750" indent="-285750">
              <a:buFont typeface="Arial"/>
              <a:buChar char="•"/>
            </a:pPr>
            <a:r>
              <a:rPr lang="en-US" sz="2400" dirty="0" smtClean="0"/>
              <a:t>Mobile </a:t>
            </a:r>
            <a:r>
              <a:rPr lang="en-US" sz="2400" dirty="0" smtClean="0"/>
              <a:t>and Desktop.</a:t>
            </a:r>
          </a:p>
          <a:p>
            <a:pPr marL="285750" indent="-285750">
              <a:buFont typeface="Arial"/>
              <a:buChar char="•"/>
            </a:pPr>
            <a:endParaRPr lang="en-US" dirty="0" smtClean="0"/>
          </a:p>
        </p:txBody>
      </p:sp>
    </p:spTree>
    <p:extLst>
      <p:ext uri="{BB962C8B-B14F-4D97-AF65-F5344CB8AC3E}">
        <p14:creationId xmlns:p14="http://schemas.microsoft.com/office/powerpoint/2010/main" val="14428327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Geek Stuff</a:t>
            </a:r>
            <a:endParaRPr lang="en-US" dirty="0"/>
          </a:p>
        </p:txBody>
      </p:sp>
      <p:sp>
        <p:nvSpPr>
          <p:cNvPr id="3" name="Content Placeholder 2"/>
          <p:cNvSpPr>
            <a:spLocks noGrp="1"/>
          </p:cNvSpPr>
          <p:nvPr>
            <p:ph idx="1"/>
          </p:nvPr>
        </p:nvSpPr>
        <p:spPr/>
        <p:txBody>
          <a:bodyPr>
            <a:normAutofit fontScale="85000" lnSpcReduction="10000"/>
          </a:bodyPr>
          <a:lstStyle/>
          <a:p>
            <a:pPr marL="0" indent="0">
              <a:buNone/>
            </a:pPr>
            <a:r>
              <a:rPr lang="en-US" dirty="0" smtClean="0"/>
              <a:t>BikeDeed is a Decentralized proof-of-ownership application running as a smart contract on the Ethereum Blockchain.  Technologies include:</a:t>
            </a:r>
          </a:p>
          <a:p>
            <a:endParaRPr lang="en-US" dirty="0" smtClean="0"/>
          </a:p>
          <a:p>
            <a:r>
              <a:rPr lang="en-US" dirty="0" smtClean="0"/>
              <a:t>ERC721 non-fungible tokens</a:t>
            </a:r>
          </a:p>
          <a:p>
            <a:r>
              <a:rPr lang="en-US" dirty="0" smtClean="0"/>
              <a:t>IPFS</a:t>
            </a:r>
          </a:p>
          <a:p>
            <a:r>
              <a:rPr lang="en-US" dirty="0" smtClean="0"/>
              <a:t>Web3</a:t>
            </a:r>
          </a:p>
          <a:p>
            <a:endParaRPr lang="en-US" dirty="0" smtClean="0"/>
          </a:p>
          <a:p>
            <a:pPr marL="0" indent="0">
              <a:buNone/>
            </a:pPr>
            <a:r>
              <a:rPr lang="en-US" dirty="0"/>
              <a:t>The Minimum Viable Product is up and running on the Ethereum mainnet right now.  Go to https://bikedeed.io</a:t>
            </a:r>
          </a:p>
          <a:p>
            <a:endParaRPr lang="en-US" dirty="0"/>
          </a:p>
        </p:txBody>
      </p:sp>
    </p:spTree>
    <p:extLst>
      <p:ext uri="{BB962C8B-B14F-4D97-AF65-F5344CB8AC3E}">
        <p14:creationId xmlns:p14="http://schemas.microsoft.com/office/powerpoint/2010/main" val="1573948703"/>
      </p:ext>
    </p:extLst>
  </p:cSld>
  <p:clrMapOvr>
    <a:masterClrMapping/>
  </p:clrMapOvr>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12269</TotalTime>
  <Words>427</Words>
  <Application>Microsoft Macintosh PowerPoint</Application>
  <PresentationFormat>On-screen Show (4:3)</PresentationFormat>
  <Paragraphs>44</Paragraphs>
  <Slides>8</Slides>
  <Notes>0</Notes>
  <HiddenSlides>0</HiddenSlides>
  <MMClips>1</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 Black </vt:lpstr>
      <vt:lpstr>PowerPoint Presentation</vt:lpstr>
      <vt:lpstr>The Problem</vt:lpstr>
      <vt:lpstr>The Numbers</vt:lpstr>
      <vt:lpstr>The Pitch</vt:lpstr>
      <vt:lpstr>The Opportunity </vt:lpstr>
      <vt:lpstr>The 30 Second Demo</vt:lpstr>
      <vt:lpstr>Features</vt:lpstr>
      <vt:lpstr>The Geek Stuff</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BikeDeed</dc:title>
  <dc:creator>Default User Nam</dc:creator>
  <cp:lastModifiedBy>Default User Nam</cp:lastModifiedBy>
  <cp:revision>29</cp:revision>
  <dcterms:created xsi:type="dcterms:W3CDTF">2018-08-19T00:09:53Z</dcterms:created>
  <dcterms:modified xsi:type="dcterms:W3CDTF">2018-09-15T21:00:13Z</dcterms:modified>
</cp:coreProperties>
</file>

<file path=docProps/thumbnail.jpeg>
</file>